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0" r:id="rId2"/>
    <p:sldId id="281" r:id="rId3"/>
    <p:sldId id="259" r:id="rId4"/>
    <p:sldId id="272" r:id="rId5"/>
    <p:sldId id="262" r:id="rId6"/>
    <p:sldId id="263" r:id="rId7"/>
    <p:sldId id="264" r:id="rId8"/>
    <p:sldId id="275" r:id="rId9"/>
    <p:sldId id="276" r:id="rId10"/>
    <p:sldId id="266" r:id="rId11"/>
    <p:sldId id="267" r:id="rId12"/>
    <p:sldId id="273" r:id="rId13"/>
    <p:sldId id="274" r:id="rId14"/>
    <p:sldId id="268" r:id="rId15"/>
    <p:sldId id="265" r:id="rId16"/>
    <p:sldId id="270" r:id="rId17"/>
    <p:sldId id="269" r:id="rId18"/>
    <p:sldId id="277" r:id="rId19"/>
    <p:sldId id="279" r:id="rId20"/>
    <p:sldId id="278" r:id="rId21"/>
    <p:sldId id="258" r:id="rId22"/>
    <p:sldId id="260" r:id="rId23"/>
    <p:sldId id="261" r:id="rId24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ad\BOITEOUTILS\Sant&#233;\POINT%20RELAIS%20SANTE\Tableaux%20de%20bord%20PRS%20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/>
              <a:t>Répartition Accompagnement Point Relais Santé</a:t>
            </a:r>
          </a:p>
        </c:rich>
      </c:tx>
      <c:layout>
        <c:manualLayout>
          <c:xMode val="edge"/>
          <c:yMode val="edge"/>
          <c:x val="0.15038136799165164"/>
          <c:y val="3.55555555555555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285-42AE-9E4F-5B18049D30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285-42AE-9E4F-5B18049D30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285-42AE-9E4F-5B18049D303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TOTAL!$A$8:$C$8</c:f>
              <c:strCache>
                <c:ptCount val="3"/>
                <c:pt idx="0">
                  <c:v>ENT SANTE</c:v>
                </c:pt>
                <c:pt idx="1">
                  <c:v>ENT LOGEMENT</c:v>
                </c:pt>
                <c:pt idx="2">
                  <c:v>ENT HANDICAP</c:v>
                </c:pt>
              </c:strCache>
            </c:strRef>
          </c:cat>
          <c:val>
            <c:numRef>
              <c:f>TOTAL!$A$9:$C$9</c:f>
              <c:numCache>
                <c:formatCode>General</c:formatCode>
                <c:ptCount val="3"/>
                <c:pt idx="0">
                  <c:v>86</c:v>
                </c:pt>
                <c:pt idx="1">
                  <c:v>105</c:v>
                </c:pt>
                <c:pt idx="2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85-42AE-9E4F-5B18049D303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dirty="0"/>
              <a:t>5/21/2021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ASSEMBLEE GENERALE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25 mai 2021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301">
            <a:off x="182879" y="490716"/>
            <a:ext cx="2462675" cy="190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69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56211" y="5752407"/>
            <a:ext cx="10216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L’ERIP développe son offre de service orientation digitale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322" y="182880"/>
            <a:ext cx="5174773" cy="514557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69" y="465513"/>
            <a:ext cx="5625473" cy="47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02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756" y="161577"/>
            <a:ext cx="7032631" cy="597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33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31767" y="5702531"/>
            <a:ext cx="10781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Un </a:t>
            </a:r>
            <a:r>
              <a:rPr lang="fr-FR" sz="2800" dirty="0" err="1" smtClean="0">
                <a:solidFill>
                  <a:schemeClr val="bg1"/>
                </a:solidFill>
              </a:rPr>
              <a:t>work</a:t>
            </a:r>
            <a:r>
              <a:rPr lang="fr-FR" sz="2800" dirty="0" smtClean="0">
                <a:solidFill>
                  <a:schemeClr val="bg1"/>
                </a:solidFill>
              </a:rPr>
              <a:t> shop autour de l’estime de soi et de l’art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96" y="1109055"/>
            <a:ext cx="105727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92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2163">
            <a:off x="618524" y="364746"/>
            <a:ext cx="3764909" cy="40777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97618">
            <a:off x="7967659" y="958891"/>
            <a:ext cx="3121370" cy="322945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340" y="2403622"/>
            <a:ext cx="4367397" cy="3080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7948" y="5746465"/>
            <a:ext cx="6149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Akrobat Black" panose="00000A00000000000000" pitchFamily="50" charset="0"/>
              </a:rPr>
              <a:t>Une annexe à </a:t>
            </a:r>
            <a:r>
              <a:rPr lang="fr-FR" sz="2400" dirty="0" err="1">
                <a:solidFill>
                  <a:schemeClr val="bg1"/>
                </a:solidFill>
                <a:latin typeface="Akrobat Black" panose="00000A00000000000000" pitchFamily="50" charset="0"/>
              </a:rPr>
              <a:t>Lesparre</a:t>
            </a:r>
            <a:r>
              <a:rPr lang="fr-FR" sz="2400" dirty="0">
                <a:solidFill>
                  <a:schemeClr val="bg1"/>
                </a:solidFill>
                <a:latin typeface="Akrobat Black" panose="00000A00000000000000" pitchFamily="50" charset="0"/>
              </a:rPr>
              <a:t> pour accueillir les 16-18 ans</a:t>
            </a:r>
          </a:p>
        </p:txBody>
      </p:sp>
    </p:spTree>
    <p:extLst>
      <p:ext uri="{BB962C8B-B14F-4D97-AF65-F5344CB8AC3E}">
        <p14:creationId xmlns:p14="http://schemas.microsoft.com/office/powerpoint/2010/main" val="4147143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24" y="124692"/>
            <a:ext cx="3697505" cy="53450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56211" y="5752407"/>
            <a:ext cx="10216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La grande tournée à </a:t>
            </a:r>
            <a:r>
              <a:rPr lang="fr-FR" sz="3200" dirty="0" err="1" smtClean="0">
                <a:solidFill>
                  <a:schemeClr val="bg1"/>
                </a:solidFill>
              </a:rPr>
              <a:t>Nodris</a:t>
            </a:r>
            <a:r>
              <a:rPr lang="fr-FR" sz="3200" dirty="0" smtClean="0">
                <a:solidFill>
                  <a:schemeClr val="bg1"/>
                </a:solidFill>
              </a:rPr>
              <a:t> animée par la  </a:t>
            </a:r>
            <a:r>
              <a:rPr lang="fr-FR" sz="3200" dirty="0">
                <a:solidFill>
                  <a:schemeClr val="bg1"/>
                </a:solidFill>
              </a:rPr>
              <a:t>Fabrique POLA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21874" y="279954"/>
            <a:ext cx="6267797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C000"/>
                </a:solidFill>
              </a:rPr>
              <a:t>Une semaine sur le territoire, rencontres, découverte patrimoine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99363" y="1247570"/>
            <a:ext cx="4912821" cy="923330"/>
          </a:xfrm>
          <a:prstGeom prst="rect">
            <a:avLst/>
          </a:prstGeom>
          <a:solidFill>
            <a:srgbClr val="F7970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7030A0"/>
                </a:solidFill>
              </a:rPr>
              <a:t>Une semaine à Bordeaux à la Fabrique POLA : rencontre d’artistes, de métiers autour de l’art et du spectacle, sortie culturelle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59236" y="2709179"/>
            <a:ext cx="260188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Une période de découverte d’un ou plusieurs métiers en immersion</a:t>
            </a:r>
            <a:endParaRPr lang="fr-FR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758247" y="4507792"/>
            <a:ext cx="1803862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C000"/>
                </a:solidFill>
              </a:rPr>
              <a:t>Une restitution collective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9" name="Flèche courbée vers la droite 8"/>
          <p:cNvSpPr/>
          <p:nvPr/>
        </p:nvSpPr>
        <p:spPr>
          <a:xfrm rot="20333424">
            <a:off x="4411412" y="1105634"/>
            <a:ext cx="1080657" cy="430811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48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6911">
            <a:off x="354132" y="1313410"/>
            <a:ext cx="5212923" cy="297881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56211" y="5752407"/>
            <a:ext cx="10216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La grande tournée à </a:t>
            </a:r>
            <a:r>
              <a:rPr lang="fr-FR" sz="3200" dirty="0" err="1" smtClean="0">
                <a:solidFill>
                  <a:schemeClr val="bg1"/>
                </a:solidFill>
              </a:rPr>
              <a:t>Nodris</a:t>
            </a:r>
            <a:r>
              <a:rPr lang="fr-FR" sz="3200" dirty="0" smtClean="0">
                <a:solidFill>
                  <a:schemeClr val="bg1"/>
                </a:solidFill>
              </a:rPr>
              <a:t> animée par la  </a:t>
            </a:r>
            <a:r>
              <a:rPr lang="fr-FR" sz="3200" dirty="0">
                <a:solidFill>
                  <a:schemeClr val="bg1"/>
                </a:solidFill>
              </a:rPr>
              <a:t>Fabrique POLA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9460">
            <a:off x="7085923" y="603537"/>
            <a:ext cx="3272773" cy="43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1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04851" y="5677593"/>
            <a:ext cx="9991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Une offre de service du  Point Relais Santé en développement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810596" y="270504"/>
            <a:ext cx="5394959" cy="504753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92D050"/>
                </a:solidFill>
              </a:rPr>
              <a:t>Livret santé et handicap en cours</a:t>
            </a:r>
          </a:p>
          <a:p>
            <a:r>
              <a:rPr lang="fr-FR" sz="1600" b="1" i="1" u="sng" dirty="0">
                <a:solidFill>
                  <a:schemeClr val="bg1"/>
                </a:solidFill>
                <a:latin typeface="Akrobat" panose="00000600000000000000" pitchFamily="50" charset="0"/>
              </a:rPr>
              <a:t>SANTE</a:t>
            </a:r>
            <a:endParaRPr lang="fr-FR" sz="1600" dirty="0">
              <a:solidFill>
                <a:schemeClr val="bg1"/>
              </a:solidFill>
              <a:latin typeface="Akrobat" panose="00000600000000000000" pitchFamily="50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Accès aux droits (l’assurance maladie, la complémentaire santé solidaire)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Accès aux soins (professionnels de santé, Permanence d’Accès aux Soins)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Vie affective et sexuelle (contraception, ivg, </a:t>
            </a:r>
            <a:r>
              <a:rPr lang="fr-FR" sz="1600" dirty="0" err="1">
                <a:solidFill>
                  <a:schemeClr val="bg1"/>
                </a:solidFill>
                <a:latin typeface="Akrobat" panose="00000600000000000000" pitchFamily="50" charset="0"/>
              </a:rPr>
              <a:t>ist</a:t>
            </a:r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, violences)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Le soutien psychologique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Les addictions (alcool, tabac, cannabis, écrans)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Les aides alimentaires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Le Bilan de santé</a:t>
            </a:r>
          </a:p>
          <a:p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 </a:t>
            </a:r>
          </a:p>
          <a:p>
            <a:r>
              <a:rPr lang="fr-FR" sz="1600" b="1" i="1" u="sng" dirty="0">
                <a:solidFill>
                  <a:schemeClr val="bg1"/>
                </a:solidFill>
                <a:latin typeface="Akrobat" panose="00000600000000000000" pitchFamily="50" charset="0"/>
              </a:rPr>
              <a:t>HANDICAP</a:t>
            </a:r>
            <a:endParaRPr lang="fr-FR" sz="1600" dirty="0">
              <a:solidFill>
                <a:schemeClr val="bg1"/>
              </a:solidFill>
              <a:latin typeface="Akrobat" panose="00000600000000000000" pitchFamily="50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Pourquoi parler d’une situation de handicap 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Mes droits dans la loi de 2005 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A quoi sert la MDPH et pourquoi demander une RQTH 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Outils pour m’aider à trouver ma place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Quelles opportunités en tant que BOETH ?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Les aides possibles quand on est jeune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krobat" panose="00000600000000000000" pitchFamily="50" charset="0"/>
              </a:rPr>
              <a:t>Qui peut m’aider et m’accompagner </a:t>
            </a:r>
            <a:r>
              <a:rPr lang="fr-FR" sz="1600" dirty="0" smtClean="0">
                <a:latin typeface="Akrobat" panose="00000600000000000000" pitchFamily="50" charset="0"/>
              </a:rPr>
              <a:t>?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5512" y="239727"/>
            <a:ext cx="4551564" cy="507831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Fin 2020 : 105 entretiens en 4 mois</a:t>
            </a:r>
          </a:p>
          <a:p>
            <a:r>
              <a:rPr lang="fr-FR" dirty="0" smtClean="0"/>
              <a:t>De janvier à mars 2021 : 265 entretiens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372268"/>
              </p:ext>
            </p:extLst>
          </p:nvPr>
        </p:nvGraphicFramePr>
        <p:xfrm>
          <a:off x="767021" y="1421148"/>
          <a:ext cx="3853295" cy="3464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35" y="5611091"/>
            <a:ext cx="437686" cy="7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79" y="287656"/>
            <a:ext cx="3589695" cy="50823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729" y="287656"/>
            <a:ext cx="7613259" cy="50823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8434" y="5804654"/>
            <a:ext cx="5679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Un livret pratique logement numérisé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4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FFBCE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605" y="108700"/>
            <a:ext cx="9662411" cy="54109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8763" y="5802283"/>
            <a:ext cx="1064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LA PARTICIPATION A LA SEMAINE DE L’ACCES AUX DROITS organisée par la CDC Cœur de Presqu’île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370" y="149369"/>
            <a:ext cx="8853624" cy="537028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07323" y="5519651"/>
            <a:ext cx="10490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Akrobat Black" panose="00000A00000000000000" pitchFamily="50" charset="0"/>
              </a:rPr>
              <a:t>Une reconnaissance par l’Etat de notre capacité à nous mobiliser et à être force de propositions</a:t>
            </a:r>
            <a:r>
              <a:rPr lang="fr-FR" sz="2400" dirty="0" smtClean="0">
                <a:solidFill>
                  <a:srgbClr val="000000"/>
                </a:solidFill>
                <a:latin typeface="Akrobat Bold" panose="00000800000000000000" pitchFamily="50" charset="0"/>
              </a:rPr>
              <a:t> </a:t>
            </a:r>
            <a:endParaRPr lang="fr-FR" sz="2400" dirty="0">
              <a:solidFill>
                <a:schemeClr val="bg1"/>
              </a:solidFill>
              <a:latin typeface="Akrobat Black" panose="00000A00000000000000" pitchFamily="50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6131" y="1064029"/>
            <a:ext cx="25021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Plus encore à venir …</a:t>
            </a:r>
          </a:p>
          <a:p>
            <a:endParaRPr lang="fr-FR" dirty="0"/>
          </a:p>
          <a:p>
            <a:r>
              <a:rPr lang="fr-FR" dirty="0" smtClean="0"/>
              <a:t>Deux nouveaux parcours </a:t>
            </a:r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Garantie jeunes universelle </a:t>
            </a:r>
          </a:p>
          <a:p>
            <a:r>
              <a:rPr lang="fr-FR" dirty="0" smtClean="0"/>
              <a:t>qui permettront aux jeunes un accompagnement global et une garantie financière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8548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Akrobat Black" panose="00000A00000000000000" pitchFamily="50" charset="0"/>
              </a:rPr>
              <a:t>Accueil de nouvelles recrues</a:t>
            </a:r>
            <a:endParaRPr lang="fr-FR" dirty="0">
              <a:latin typeface="Akrobat Black" panose="00000A00000000000000" pitchFamily="50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fr-FR" dirty="0" smtClean="0">
                <a:latin typeface="Akrobat Black" panose="00000A00000000000000" pitchFamily="50" charset="0"/>
              </a:rPr>
              <a:t>Virginie CASTETS sur la garantie jeunes</a:t>
            </a:r>
          </a:p>
          <a:p>
            <a:r>
              <a:rPr lang="fr-FR" dirty="0" smtClean="0">
                <a:latin typeface="Akrobat Black" panose="00000A00000000000000" pitchFamily="50" charset="0"/>
              </a:rPr>
              <a:t>Patricia AGOSTA sur le secteur de </a:t>
            </a:r>
            <a:r>
              <a:rPr lang="fr-FR" dirty="0" err="1" smtClean="0">
                <a:latin typeface="Akrobat Black" panose="00000A00000000000000" pitchFamily="50" charset="0"/>
              </a:rPr>
              <a:t>lacanau-castelnau</a:t>
            </a:r>
            <a:r>
              <a:rPr lang="fr-FR" dirty="0" smtClean="0">
                <a:latin typeface="Akrobat Black" panose="00000A00000000000000" pitchFamily="50" charset="0"/>
              </a:rPr>
              <a:t> </a:t>
            </a:r>
            <a:r>
              <a:rPr lang="fr-FR" dirty="0" smtClean="0">
                <a:latin typeface="Akrobat" panose="00000600000000000000" pitchFamily="50" charset="0"/>
              </a:rPr>
              <a:t>(remplacement départ retraite)</a:t>
            </a:r>
          </a:p>
          <a:p>
            <a:r>
              <a:rPr lang="fr-FR" dirty="0" smtClean="0">
                <a:latin typeface="Akrobat Black" panose="00000A00000000000000" pitchFamily="50" charset="0"/>
              </a:rPr>
              <a:t>Laurie FAUTRIER sur le secteur estuaire sud </a:t>
            </a:r>
            <a:r>
              <a:rPr lang="fr-FR" dirty="0" smtClean="0">
                <a:latin typeface="Akrobat" panose="00000600000000000000" pitchFamily="50" charset="0"/>
              </a:rPr>
              <a:t>(remplacement suite promotion)</a:t>
            </a:r>
          </a:p>
          <a:p>
            <a:endParaRPr lang="fr-FR" dirty="0">
              <a:latin typeface="Akrobat Black" panose="00000A00000000000000" pitchFamily="50" charset="0"/>
            </a:endParaRPr>
          </a:p>
          <a:p>
            <a:r>
              <a:rPr lang="fr-FR" dirty="0" smtClean="0">
                <a:latin typeface="Akrobat Black" panose="00000A00000000000000" pitchFamily="50" charset="0"/>
              </a:rPr>
              <a:t>Et la promotion de CINDY HOCHET, responsable de l’équipe garantie jeunes et emploi</a:t>
            </a:r>
            <a:endParaRPr lang="fr-FR" dirty="0">
              <a:latin typeface="Akrob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546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242" y="1877707"/>
            <a:ext cx="3457355" cy="3580592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latin typeface="Akrobat Black" panose="00000A00000000000000" pitchFamily="50" charset="0"/>
              </a:rPr>
              <a:t>Partager et cultiver nos valeurs pour mieux travailler ensemble : les valeurs phares de la Mission locale</a:t>
            </a:r>
            <a:endParaRPr lang="fr-FR" sz="3200" b="1" dirty="0">
              <a:latin typeface="Akrobat Black" panose="00000A00000000000000" pitchFamily="50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087389" y="0"/>
            <a:ext cx="6655724" cy="640896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087389" y="2139194"/>
            <a:ext cx="1895302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Akrobat Bold" panose="00000800000000000000" pitchFamily="50" charset="0"/>
              </a:rPr>
              <a:t>Non jugement</a:t>
            </a:r>
            <a:endParaRPr lang="fr-FR" sz="1600" dirty="0">
              <a:latin typeface="Akrobat Bold" panose="00000800000000000000" pitchFamily="50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184371" y="3103417"/>
            <a:ext cx="1895302" cy="33855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Akrobat Bold" panose="00000800000000000000" pitchFamily="50" charset="0"/>
              </a:rPr>
              <a:t>Confiance</a:t>
            </a:r>
            <a:endParaRPr lang="fr-FR" sz="1600" dirty="0">
              <a:latin typeface="Akrobat Bold" panose="00000800000000000000" pitchFamily="50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846619" y="1318529"/>
            <a:ext cx="1895302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Akrobat Bold" panose="00000800000000000000" pitchFamily="50" charset="0"/>
              </a:rPr>
              <a:t>Respect</a:t>
            </a:r>
            <a:endParaRPr lang="fr-FR" sz="1600" dirty="0">
              <a:latin typeface="Akrobat Bold" panose="000008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82596" y="614314"/>
            <a:ext cx="1895302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Akrobat Bold" panose="00000800000000000000" pitchFamily="50" charset="0"/>
              </a:rPr>
              <a:t>Engagement</a:t>
            </a:r>
            <a:endParaRPr lang="fr-FR" sz="1600" dirty="0">
              <a:latin typeface="Akrobat Bold" panose="00000800000000000000" pitchFamily="50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387841" y="1383748"/>
            <a:ext cx="1895302" cy="338554"/>
          </a:xfrm>
          <a:prstGeom prst="rect">
            <a:avLst/>
          </a:prstGeom>
          <a:solidFill>
            <a:srgbClr val="F999FB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Akrobat Bold" panose="00000800000000000000" pitchFamily="50" charset="0"/>
              </a:rPr>
              <a:t> Bienveillance</a:t>
            </a:r>
            <a:endParaRPr lang="fr-FR" sz="1600" dirty="0">
              <a:latin typeface="Akrobat Bold" panose="00000800000000000000" pitchFamily="50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177898" y="2667558"/>
            <a:ext cx="1895302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Akrobat Bold" panose="00000800000000000000" pitchFamily="50" charset="0"/>
              </a:rPr>
              <a:t>Empathie</a:t>
            </a:r>
            <a:endParaRPr lang="fr-FR" sz="1600" dirty="0">
              <a:latin typeface="Akrobat Bold" panose="00000800000000000000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031480" y="3498726"/>
            <a:ext cx="1895302" cy="338554"/>
          </a:xfrm>
          <a:prstGeom prst="rect">
            <a:avLst/>
          </a:prstGeom>
          <a:solidFill>
            <a:srgbClr val="96F97F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Akrobat Bold" panose="00000800000000000000" pitchFamily="50" charset="0"/>
              </a:rPr>
              <a:t>Ecoute active</a:t>
            </a:r>
            <a:endParaRPr lang="fr-FR" sz="1600" dirty="0">
              <a:latin typeface="Akrobat Bold" panose="000008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492539" y="2139194"/>
            <a:ext cx="1895302" cy="338554"/>
          </a:xfrm>
          <a:prstGeom prst="rect">
            <a:avLst/>
          </a:prstGeom>
          <a:solidFill>
            <a:srgbClr val="F0E0E9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Akrobat Bold" panose="00000800000000000000" pitchFamily="50" charset="0"/>
              </a:rPr>
              <a:t>Solidarité</a:t>
            </a:r>
            <a:endParaRPr lang="fr-FR" sz="1600" dirty="0">
              <a:latin typeface="Akrobat Bold" panose="00000800000000000000" pitchFamily="50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6502" y="116378"/>
            <a:ext cx="5442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79709"/>
                </a:solidFill>
                <a:latin typeface="Akrobat Black" panose="00000A00000000000000" pitchFamily="50" charset="0"/>
              </a:rPr>
              <a:t>Un engagement constant des salariés</a:t>
            </a:r>
            <a:endParaRPr lang="fr-FR" sz="3200" dirty="0">
              <a:solidFill>
                <a:srgbClr val="F79709"/>
              </a:solidFill>
              <a:latin typeface="Akrobat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4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716578"/>
          </a:xfrm>
        </p:spPr>
        <p:txBody>
          <a:bodyPr>
            <a:normAutofit/>
          </a:bodyPr>
          <a:lstStyle/>
          <a:p>
            <a:pPr algn="ctr"/>
            <a:r>
              <a:rPr lang="fr-FR" dirty="0" smtClean="0"/>
              <a:t>Un partenariat fort 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15636" y="5627716"/>
            <a:ext cx="11072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Notre ADN : un </a:t>
            </a:r>
            <a:r>
              <a:rPr lang="fr-FR" sz="3200" dirty="0" smtClean="0">
                <a:solidFill>
                  <a:schemeClr val="bg1"/>
                </a:solidFill>
              </a:rPr>
              <a:t>accompagnement global des jeunes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80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5" y="43203"/>
            <a:ext cx="9027622" cy="667045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441260" y="4766209"/>
            <a:ext cx="720192" cy="2154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Oiseau Lire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782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36" y="0"/>
            <a:ext cx="7225838" cy="557784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49629" y="5677593"/>
            <a:ext cx="1128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</a:rPr>
              <a:t>Institutionnels, associations, entreprises </a:t>
            </a:r>
            <a:r>
              <a:rPr lang="fr-FR" sz="3600" dirty="0" smtClean="0"/>
              <a:t> </a:t>
            </a:r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 rot="21108756">
            <a:off x="7245589" y="1535421"/>
            <a:ext cx="127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</a:rPr>
              <a:t>à tous</a:t>
            </a:r>
            <a:endParaRPr lang="fr-FR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01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80903" y="498764"/>
            <a:ext cx="10099604" cy="4875821"/>
          </a:xfrm>
        </p:spPr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265846"/>
              </p:ext>
            </p:extLst>
          </p:nvPr>
        </p:nvGraphicFramePr>
        <p:xfrm>
          <a:off x="980903" y="262128"/>
          <a:ext cx="10316093" cy="4844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880">
                  <a:extLst>
                    <a:ext uri="{9D8B030D-6E8A-4147-A177-3AD203B41FA5}">
                      <a16:colId xmlns:a16="http://schemas.microsoft.com/office/drawing/2014/main" val="3661151742"/>
                    </a:ext>
                  </a:extLst>
                </a:gridCol>
                <a:gridCol w="1742520">
                  <a:extLst>
                    <a:ext uri="{9D8B030D-6E8A-4147-A177-3AD203B41FA5}">
                      <a16:colId xmlns:a16="http://schemas.microsoft.com/office/drawing/2014/main" val="3705372054"/>
                    </a:ext>
                  </a:extLst>
                </a:gridCol>
                <a:gridCol w="6817413">
                  <a:extLst>
                    <a:ext uri="{9D8B030D-6E8A-4147-A177-3AD203B41FA5}">
                      <a16:colId xmlns:a16="http://schemas.microsoft.com/office/drawing/2014/main" val="272881834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421238846"/>
                    </a:ext>
                  </a:extLst>
                </a:gridCol>
              </a:tblGrid>
              <a:tr h="491335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 Thème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Référence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Actions 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565286"/>
                  </a:ext>
                </a:extLst>
              </a:tr>
              <a:tr h="693184"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ERIP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Emploi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Evènements</a:t>
                      </a:r>
                      <a:r>
                        <a:rPr lang="fr-FR" sz="16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1 jeune 1 solution :  ateliers métiers, visites </a:t>
                      </a:r>
                      <a:r>
                        <a:rPr lang="fr-FR" sz="16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entreprises, connaissance du territoire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074387"/>
                  </a:ext>
                </a:extLst>
              </a:tr>
              <a:tr h="426948"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Orientation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Borne orientation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128573"/>
                  </a:ext>
                </a:extLst>
              </a:tr>
              <a:tr h="804153"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Formation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Tableau des formations</a:t>
                      </a:r>
                    </a:p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Atelier formation et développement des compétences</a:t>
                      </a:r>
                    </a:p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Atelier CPA-CPF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700853"/>
                  </a:ext>
                </a:extLst>
              </a:tr>
              <a:tr h="401607"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PRS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Santé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PRS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654753"/>
                  </a:ext>
                </a:extLst>
              </a:tr>
              <a:tr h="401607"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Handicap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PRS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771534"/>
                  </a:ext>
                </a:extLst>
              </a:tr>
              <a:tr h="401607">
                <a:tc>
                  <a:txBody>
                    <a:bodyPr/>
                    <a:lstStyle/>
                    <a:p>
                      <a:endParaRPr lang="fr-FR" sz="160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Logement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PRS Livret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60288"/>
                  </a:ext>
                </a:extLst>
              </a:tr>
              <a:tr h="401607"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Salon</a:t>
                      </a:r>
                      <a:r>
                        <a:rPr lang="fr-FR" sz="16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en ligne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Alternance 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Salon en ligne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53308"/>
                  </a:ext>
                </a:extLst>
              </a:tr>
              <a:tr h="401607"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Mobilité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Action</a:t>
                      </a:r>
                      <a:r>
                        <a:rPr lang="fr-FR" sz="16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POLA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87501"/>
                  </a:ext>
                </a:extLst>
              </a:tr>
              <a:tr h="401607"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Garantie</a:t>
                      </a:r>
                      <a:r>
                        <a:rPr lang="fr-FR" sz="16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jeunes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GJ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12 cohortes</a:t>
                      </a:r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566152"/>
                  </a:ext>
                </a:extLst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216132" y="498764"/>
            <a:ext cx="7647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fr-FR" sz="8000" dirty="0" smtClean="0">
                <a:solidFill>
                  <a:srgbClr val="FF0000"/>
                </a:solidFill>
              </a:rPr>
              <a:t>0</a:t>
            </a:r>
          </a:p>
          <a:p>
            <a:r>
              <a:rPr lang="fr-FR" sz="8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fr-FR" sz="8000" dirty="0" smtClean="0">
                <a:solidFill>
                  <a:srgbClr val="FF0000"/>
                </a:solidFill>
              </a:rPr>
              <a:t>1</a:t>
            </a:r>
            <a:endParaRPr lang="fr-FR" sz="8000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668384"/>
              </p:ext>
            </p:extLst>
          </p:nvPr>
        </p:nvGraphicFramePr>
        <p:xfrm>
          <a:off x="980903" y="5085025"/>
          <a:ext cx="1031609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880">
                  <a:extLst>
                    <a:ext uri="{9D8B030D-6E8A-4147-A177-3AD203B41FA5}">
                      <a16:colId xmlns:a16="http://schemas.microsoft.com/office/drawing/2014/main" val="4244341012"/>
                    </a:ext>
                  </a:extLst>
                </a:gridCol>
                <a:gridCol w="1742520">
                  <a:extLst>
                    <a:ext uri="{9D8B030D-6E8A-4147-A177-3AD203B41FA5}">
                      <a16:colId xmlns:a16="http://schemas.microsoft.com/office/drawing/2014/main" val="3432224264"/>
                    </a:ext>
                  </a:extLst>
                </a:gridCol>
                <a:gridCol w="5737221">
                  <a:extLst>
                    <a:ext uri="{9D8B030D-6E8A-4147-A177-3AD203B41FA5}">
                      <a16:colId xmlns:a16="http://schemas.microsoft.com/office/drawing/2014/main" val="2932459773"/>
                    </a:ext>
                  </a:extLst>
                </a:gridCol>
                <a:gridCol w="1288472">
                  <a:extLst>
                    <a:ext uri="{9D8B030D-6E8A-4147-A177-3AD203B41FA5}">
                      <a16:colId xmlns:a16="http://schemas.microsoft.com/office/drawing/2014/main" val="3243889349"/>
                    </a:ext>
                  </a:extLst>
                </a:gridCol>
              </a:tblGrid>
              <a:tr h="401607">
                <a:tc>
                  <a:txBody>
                    <a:bodyPr/>
                    <a:lstStyle/>
                    <a:p>
                      <a:r>
                        <a:rPr lang="fr-FR" sz="16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Obligation de formation 16-18</a:t>
                      </a:r>
                      <a:endParaRPr lang="fr-FR" sz="16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ODF</a:t>
                      </a:r>
                      <a:endParaRPr lang="fr-FR" sz="16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Semaine</a:t>
                      </a:r>
                      <a:r>
                        <a:rPr lang="fr-FR" sz="1600" b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de l’art : fresque/théâtre</a:t>
                      </a:r>
                      <a:endParaRPr lang="fr-FR" sz="16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baseline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fr-FR" sz="1600" b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Céleste</a:t>
                      </a:r>
                      <a:endParaRPr lang="fr-FR" sz="1600" b="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4172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913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ateliers en </a:t>
            </a:r>
            <a:r>
              <a:rPr lang="fr-FR" dirty="0" err="1" smtClean="0"/>
              <a:t>distanciel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85801" y="1730887"/>
            <a:ext cx="3138055" cy="1153629"/>
          </a:xfrm>
        </p:spPr>
        <p:txBody>
          <a:bodyPr/>
          <a:lstStyle/>
          <a:p>
            <a:r>
              <a:rPr lang="fr-FR" dirty="0" smtClean="0"/>
              <a:t>Atelier service civique</a:t>
            </a:r>
          </a:p>
          <a:p>
            <a:r>
              <a:rPr lang="fr-FR" dirty="0" smtClean="0"/>
              <a:t> ateliers contrats aides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56211" y="5752407"/>
            <a:ext cx="10216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En Mission locale on sait s’adapter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398327" y="1687107"/>
            <a:ext cx="383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Web session recrutement Blaye </a:t>
            </a:r>
            <a:endParaRPr lang="fr-FR" dirty="0"/>
          </a:p>
        </p:txBody>
      </p:sp>
      <p:pic>
        <p:nvPicPr>
          <p:cNvPr id="1026" name="Image 4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073" y="2160931"/>
            <a:ext cx="5807036" cy="311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924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48" y="334437"/>
            <a:ext cx="8807681" cy="36055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56211" y="5752407"/>
            <a:ext cx="10216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Un forum digitalisé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71353" y="4197927"/>
            <a:ext cx="810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85 participants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5814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756" y="546296"/>
            <a:ext cx="6612265" cy="4832040"/>
          </a:xfrm>
          <a:prstGeom prst="rect">
            <a:avLst/>
          </a:prstGeom>
        </p:spPr>
      </p:pic>
      <p:pic>
        <p:nvPicPr>
          <p:cNvPr id="2050" name="Image 5" descr="imag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8884">
            <a:off x="452328" y="1122588"/>
            <a:ext cx="4305224" cy="267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346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691" y="83128"/>
            <a:ext cx="6827000" cy="5426590"/>
          </a:xfrm>
          <a:prstGeom prst="rect">
            <a:avLst/>
          </a:prstGeom>
        </p:spPr>
      </p:pic>
      <p:pic>
        <p:nvPicPr>
          <p:cNvPr id="1026" name="Image 6" descr="image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6843">
            <a:off x="347582" y="980902"/>
            <a:ext cx="3996005" cy="298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88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38" y="94556"/>
            <a:ext cx="9713556" cy="544184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24933" y="5698067"/>
            <a:ext cx="1054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</a:rPr>
              <a:t>Un nouveau souffle pour l’ERIP 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62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25" y="191560"/>
            <a:ext cx="9489550" cy="534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35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and événem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TM04033927[[fn=Grand événement]]</Template>
  <TotalTime>316</TotalTime>
  <Words>464</Words>
  <Application>Microsoft Office PowerPoint</Application>
  <PresentationFormat>Grand écran</PresentationFormat>
  <Paragraphs>119</Paragraphs>
  <Slides>23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Akrobat</vt:lpstr>
      <vt:lpstr>Akrobat Black</vt:lpstr>
      <vt:lpstr>Akrobat Bold</vt:lpstr>
      <vt:lpstr>Arial</vt:lpstr>
      <vt:lpstr>Impact</vt:lpstr>
      <vt:lpstr>Grand événement</vt:lpstr>
      <vt:lpstr>ASSEMBLEE GENERALE </vt:lpstr>
      <vt:lpstr>Accueil de nouvelles recrues</vt:lpstr>
      <vt:lpstr>Présentation PowerPoint</vt:lpstr>
      <vt:lpstr>Des ateliers en distanciel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Partager et cultiver nos valeurs pour mieux travailler ensemble : les valeurs phares de la Mission locale</vt:lpstr>
      <vt:lpstr>Un partenariat fort 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Ça bouge en 2021 !!</dc:title>
  <dc:creator>Francine VALLAEYS</dc:creator>
  <cp:lastModifiedBy>Francine VALLAEYS</cp:lastModifiedBy>
  <cp:revision>36</cp:revision>
  <cp:lastPrinted>2021-02-22T09:00:49Z</cp:lastPrinted>
  <dcterms:created xsi:type="dcterms:W3CDTF">2021-02-08T14:00:49Z</dcterms:created>
  <dcterms:modified xsi:type="dcterms:W3CDTF">2021-05-21T14:08:46Z</dcterms:modified>
</cp:coreProperties>
</file>